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5143500" type="screen16x9"/>
  <p:notesSz cx="6858000" cy="9144000"/>
  <p:embeddedFontLst>
    <p:embeddedFont>
      <p:font typeface="Century" panose="02040604050505020304" pitchFamily="18" charset="0"/>
      <p:regular r:id="rId21"/>
    </p:embeddedFont>
    <p:embeddedFont>
      <p:font typeface="Consolas" panose="020B0609020204030204" pitchFamily="49" charset="0"/>
      <p:regular r:id="rId22"/>
      <p:bold r:id="rId23"/>
      <p:italic r:id="rId24"/>
      <p:boldItalic r:id="rId25"/>
    </p:embeddedFont>
    <p:embeddedFont>
      <p:font typeface="Old Standard TT" panose="020B0604020202020204" charset="0"/>
      <p:regular r:id="rId26"/>
      <p:bold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4CDAE8-89A9-43D2-B02F-6522AC6ED6B6}">
  <a:tblStyle styleId="{A84CDAE8-89A9-43D2-B02F-6522AC6ED6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62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Contributions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  <c:f>Sheet1!$A$3:$A$4</c:f>
              <c:strCache>
                <c:ptCount val="2"/>
                <c:pt idx="0">
                  <c:v>Riku</c:v>
                </c:pt>
                <c:pt idx="1">
                  <c:v>Alon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Sheet1!$B$2:$B$5</c15:sqref>
                  </c15:fullRef>
                </c:ext>
              </c:extLst>
              <c:f>Sheet1!$B$3:$B$4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0-293D-42E0-BE5F-BB04BB137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489a36a5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489a36a5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489a36a5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1489a36a5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6f90357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6f90357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489a36a5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489a36a5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cc0ce8f3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2cc0ce8f3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a561992175ae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2a561992175ae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489a36a5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1489a36a5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a561992175ae3d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a561992175ae3d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035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035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cc0ce8f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cc0ce8f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0357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0357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cc0ce8f3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cc0ce8f3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489a36a5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1489a36a5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f90357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f90357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489a36a5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489a36a5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0725" y="-2150000"/>
            <a:ext cx="8118600" cy="15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200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0725" y="55482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By Your Name</a:t>
            </a:r>
            <a:endParaRPr sz="2000"/>
          </a:p>
        </p:txBody>
      </p:sp>
      <p:sp>
        <p:nvSpPr>
          <p:cNvPr id="61" name="Google Shape;61;p13"/>
          <p:cNvSpPr txBox="1"/>
          <p:nvPr/>
        </p:nvSpPr>
        <p:spPr>
          <a:xfrm>
            <a:off x="753650" y="1939350"/>
            <a:ext cx="7742100" cy="1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1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ENSC 427: Communication Networks</a:t>
            </a:r>
            <a:endParaRPr sz="170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14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Spring 2023</a:t>
            </a:r>
            <a:r>
              <a:rPr lang="en" sz="911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sz="91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1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1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1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Final Project Presentation</a:t>
            </a:r>
            <a:endParaRPr sz="170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ANALYSIS OF CLOUD SECURITY USING TLS/HTTP/TCTP</a:t>
            </a:r>
            <a:endParaRPr sz="160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236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12700" y="3551950"/>
            <a:ext cx="8118600" cy="126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14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www.sfu.ca/~alons/ProjectHomepage.html</a:t>
            </a:r>
            <a:endParaRPr sz="1601" dirty="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1" dirty="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14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W</a:t>
            </a:r>
            <a:r>
              <a:rPr lang="en" sz="811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RITTEN </a:t>
            </a:r>
            <a:r>
              <a:rPr lang="en" sz="1014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</a:t>
            </a:r>
            <a:r>
              <a:rPr lang="en" sz="811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Y </a:t>
            </a:r>
            <a:r>
              <a:rPr lang="en" sz="1014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</a:t>
            </a:r>
            <a:r>
              <a:rPr lang="en" sz="811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ROUP </a:t>
            </a:r>
            <a:r>
              <a:rPr lang="en" sz="1014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3</a:t>
            </a:r>
            <a:r>
              <a:rPr lang="en" sz="811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sz="811" dirty="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0" algn="just" rtl="0">
              <a:spcBef>
                <a:spcPts val="967"/>
              </a:spcBef>
              <a:spcAft>
                <a:spcPts val="0"/>
              </a:spcAft>
              <a:buNone/>
            </a:pPr>
            <a:r>
              <a:rPr lang="en" sz="1334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  <a:r>
              <a:rPr lang="en" sz="1050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ALON SINGH			301381523			alons@sfu.ca </a:t>
            </a:r>
            <a:endParaRPr sz="1050" dirty="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0" algn="just" rtl="0">
              <a:spcBef>
                <a:spcPts val="236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RIKU MAKITA		301381399			rmakita@sfu.ca</a:t>
            </a:r>
            <a:endParaRPr sz="1050" dirty="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- The Results - TLS</a:t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0" y="4743300"/>
            <a:ext cx="457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Old Standard TT"/>
              <a:buChar char="➔"/>
            </a:pPr>
            <a:r>
              <a:rPr lang="en" sz="1000">
                <a:latin typeface="Old Standard TT"/>
                <a:ea typeface="Old Standard TT"/>
                <a:cs typeface="Old Standard TT"/>
                <a:sym typeface="Old Standard TT"/>
              </a:rPr>
              <a:t>https://www.httpvshttps.com</a:t>
            </a:r>
            <a:endParaRPr sz="1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4572000" y="4743300"/>
            <a:ext cx="457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Old Standard TT"/>
              <a:buChar char="➔"/>
            </a:pPr>
            <a:r>
              <a:rPr lang="en" sz="1000">
                <a:latin typeface="Old Standard TT"/>
                <a:ea typeface="Old Standard TT"/>
                <a:cs typeface="Old Standard TT"/>
                <a:sym typeface="Old Standard TT"/>
              </a:rPr>
              <a:t>https://www.sfu.ca</a:t>
            </a:r>
            <a:endParaRPr sz="1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65350"/>
            <a:ext cx="4572002" cy="416155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65350"/>
            <a:ext cx="4572002" cy="416155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E9E104-6336-9744-C8FC-51DFCAA1BF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- The Results</a:t>
            </a:r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0" y="4743300"/>
            <a:ext cx="457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Old Standard TT"/>
              <a:buChar char="➔"/>
            </a:pPr>
            <a:r>
              <a:rPr lang="en" sz="1000">
                <a:latin typeface="Old Standard TT"/>
                <a:ea typeface="Old Standard TT"/>
                <a:cs typeface="Old Standard TT"/>
                <a:sym typeface="Old Standard TT"/>
              </a:rPr>
              <a:t>http://www.httpvshttps.com</a:t>
            </a:r>
            <a:endParaRPr sz="1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4572000" y="4743300"/>
            <a:ext cx="457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Old Standard TT"/>
              <a:buChar char="➔"/>
            </a:pPr>
            <a:r>
              <a:rPr lang="en" sz="1000">
                <a:latin typeface="Old Standard TT"/>
                <a:ea typeface="Old Standard TT"/>
                <a:cs typeface="Old Standard TT"/>
                <a:sym typeface="Old Standard TT"/>
              </a:rPr>
              <a:t>https://www.httpvshttps.com</a:t>
            </a:r>
            <a:endParaRPr sz="1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3200"/>
            <a:ext cx="4571998" cy="41301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613200"/>
            <a:ext cx="4571998" cy="41301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EFC15A-2E0A-1C36-9FD2-8D35658EF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of Results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3709500" cy="3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HTTP is faster than the encryption method of HTTPS.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TLS will protect the data you’re sending and receiving.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Additionally, the use of protocols such as SPDY and the development of HTTP/2 means most HTTPS websites can now mean perform faster than HTTP.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1200" y="1305200"/>
            <a:ext cx="5033748" cy="11429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1200" y="2866175"/>
            <a:ext cx="5033748" cy="114290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97DEA-A9EC-CA26-421D-A6B78A6D09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Works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09885-BC6D-223F-61BA-221D3D08AE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Trusted Cloud Transfer Protocol (TCTP)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311702" y="1406533"/>
            <a:ext cx="46434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Entity-body encryption technique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Fully HTTP compliant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Authenticates HTTP using TLS at application layer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Wrap TLS handshake protocol into HTTP payload 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Reduces intermediary data leak risk</a:t>
            </a:r>
            <a:endParaRPr sz="1600"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100" y="2125062"/>
            <a:ext cx="4045200" cy="236032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61" name="Google Shape;161;p26"/>
          <p:cNvSpPr/>
          <p:nvPr/>
        </p:nvSpPr>
        <p:spPr>
          <a:xfrm flipH="1">
            <a:off x="6952105" y="1187401"/>
            <a:ext cx="830700" cy="1199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highlight>
                  <a:schemeClr val="lt1"/>
                </a:highlight>
              </a:rPr>
              <a:t>TCTP</a:t>
            </a:r>
            <a:endParaRPr sz="700">
              <a:highlight>
                <a:schemeClr val="lt1"/>
              </a:highlight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4933472" y="4383850"/>
            <a:ext cx="4088455" cy="45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[10] Thomas, M. (2021, January 17). HTTPS vs SSL vs TLS. Medium.</a:t>
            </a:r>
            <a:endParaRPr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B8DA4-9157-F9F7-8659-86758E8F23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Trusted Cloud Transfer Protocol (TCTP)</a:t>
            </a: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808" y="1058213"/>
            <a:ext cx="3448449" cy="3473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9" name="Google Shape;169;p27"/>
          <p:cNvSpPr txBox="1"/>
          <p:nvPr/>
        </p:nvSpPr>
        <p:spPr>
          <a:xfrm>
            <a:off x="4488875" y="1110425"/>
            <a:ext cx="42975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ld Standard TT"/>
              <a:buChar char="●"/>
            </a:pPr>
            <a:r>
              <a:rPr lang="en" sz="1500" dirty="0">
                <a:latin typeface="Old Standard TT"/>
                <a:ea typeface="Old Standard TT"/>
                <a:cs typeface="Old Standard TT"/>
                <a:sym typeface="Old Standard TT"/>
              </a:rPr>
              <a:t>Very similar to IPv4 using IPv6 as its payload to be compatible with both platforms.</a:t>
            </a:r>
            <a:endParaRPr sz="15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ld Standard TT"/>
              <a:buChar char="●"/>
            </a:pPr>
            <a:r>
              <a:rPr lang="en" sz="1500" dirty="0">
                <a:latin typeface="Old Standard TT"/>
                <a:ea typeface="Old Standard TT"/>
                <a:cs typeface="Old Standard TT"/>
                <a:sym typeface="Old Standard TT"/>
              </a:rPr>
              <a:t>Using the TLS method of encryption, the HTTP data will be encoded and sent as a HTTPS datagram.</a:t>
            </a:r>
            <a:endParaRPr sz="15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ld Standard TT"/>
              <a:buChar char="●"/>
            </a:pPr>
            <a:r>
              <a:rPr lang="en" sz="1500" dirty="0">
                <a:latin typeface="Old Standard TT"/>
                <a:ea typeface="Old Standard TT"/>
                <a:cs typeface="Old Standard TT"/>
                <a:sym typeface="Old Standard TT"/>
              </a:rPr>
              <a:t>At the application level, the datagram will be decoded back into its HTTP format.</a:t>
            </a:r>
            <a:endParaRPr sz="15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ld Standard TT"/>
              <a:buChar char="●"/>
            </a:pPr>
            <a:r>
              <a:rPr lang="en" sz="1500" dirty="0">
                <a:latin typeface="Old Standard TT"/>
                <a:ea typeface="Old Standard TT"/>
                <a:cs typeface="Old Standard TT"/>
                <a:sym typeface="Old Standard TT"/>
              </a:rPr>
              <a:t>This method of TCTP will enable site to be cross-compatible on both platforms.</a:t>
            </a:r>
            <a:endParaRPr sz="1500"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684808" y="4406934"/>
            <a:ext cx="3448449" cy="45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[1] M. Slawik, "The Trusted Cloud Transfer Protocol,"</a:t>
            </a:r>
            <a:endParaRPr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D6E598-208A-8625-8CDE-F8A2A2879A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D208D3-5DFB-D7F1-F157-189E5A7EA7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C706-4A39-1396-B5CD-80901FAD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Split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4F35F-EA6F-7B4D-3F44-91007F1448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B2D04C-552F-A258-4638-AFA30B33D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199721"/>
              </p:ext>
            </p:extLst>
          </p:nvPr>
        </p:nvGraphicFramePr>
        <p:xfrm>
          <a:off x="4609200" y="515505"/>
          <a:ext cx="42231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69;p27">
            <a:extLst>
              <a:ext uri="{FF2B5EF4-FFF2-40B4-BE49-F238E27FC236}">
                <a16:creationId xmlns:a16="http://schemas.microsoft.com/office/drawing/2014/main" id="{6A869654-2105-B4AD-C84D-D4C5ADB7B99A}"/>
              </a:ext>
            </a:extLst>
          </p:cNvPr>
          <p:cNvSpPr txBox="1"/>
          <p:nvPr/>
        </p:nvSpPr>
        <p:spPr>
          <a:xfrm>
            <a:off x="311700" y="1260629"/>
            <a:ext cx="4297500" cy="2573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33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</a:pPr>
            <a:r>
              <a:rPr lang="en" sz="1500" dirty="0">
                <a:latin typeface="Old Standard TT"/>
                <a:ea typeface="Old Standard TT"/>
                <a:cs typeface="Old Standard TT"/>
                <a:sym typeface="Old Standard TT"/>
              </a:rPr>
              <a:t>Riku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ld Standard TT"/>
              <a:buChar char="●"/>
            </a:pPr>
            <a:r>
              <a:rPr lang="en-CA" sz="1500" dirty="0">
                <a:latin typeface="Old Standard TT"/>
                <a:ea typeface="Old Standard TT"/>
                <a:cs typeface="Old Standard TT"/>
                <a:sym typeface="Old Standard TT"/>
              </a:rPr>
              <a:t>Idea formation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ld Standard TT"/>
              <a:buChar char="●"/>
            </a:pPr>
            <a:r>
              <a:rPr lang="en-CA" sz="1500" dirty="0">
                <a:latin typeface="Old Standard TT"/>
                <a:ea typeface="Old Standard TT"/>
                <a:cs typeface="Old Standard TT"/>
                <a:sym typeface="Old Standard TT"/>
              </a:rPr>
              <a:t>Introduction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ld Standard TT"/>
              <a:buChar char="●"/>
            </a:pPr>
            <a:r>
              <a:rPr lang="en-CA" sz="1500" dirty="0">
                <a:latin typeface="Old Standard TT"/>
                <a:ea typeface="Old Standard TT"/>
                <a:cs typeface="Old Standard TT"/>
                <a:sym typeface="Old Standard TT"/>
              </a:rPr>
              <a:t>Conclusion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ld Standard TT"/>
              <a:buChar char="●"/>
            </a:pPr>
            <a:r>
              <a:rPr lang="en-CA" sz="1500" dirty="0">
                <a:latin typeface="Old Standard TT"/>
                <a:ea typeface="Old Standard TT"/>
                <a:cs typeface="Old Standard TT"/>
                <a:sym typeface="Old Standard TT"/>
              </a:rPr>
              <a:t>Results interpretation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ld Standard TT"/>
              <a:buChar char="●"/>
            </a:pPr>
            <a:endParaRPr lang="en-CA" sz="15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1333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</a:pPr>
            <a:r>
              <a:rPr lang="en-CA" sz="1500" dirty="0">
                <a:latin typeface="Old Standard TT"/>
                <a:ea typeface="Old Standard TT"/>
                <a:cs typeface="Old Standard TT"/>
                <a:sym typeface="Old Standard TT"/>
              </a:rPr>
              <a:t>Alon</a:t>
            </a:r>
            <a:endParaRPr sz="15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ld Standard TT"/>
              <a:buChar char="●"/>
            </a:pPr>
            <a:r>
              <a:rPr lang="en" sz="1500" dirty="0">
                <a:latin typeface="Old Standard TT"/>
                <a:ea typeface="Old Standard TT"/>
                <a:cs typeface="Old Standard TT"/>
                <a:sym typeface="Old Standard TT"/>
              </a:rPr>
              <a:t>Literature review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ld Standard TT"/>
              <a:buChar char="●"/>
            </a:pPr>
            <a:r>
              <a:rPr lang="en" sz="1500" dirty="0">
                <a:latin typeface="Old Standard TT"/>
                <a:ea typeface="Old Standard TT"/>
                <a:cs typeface="Old Standard TT"/>
                <a:sym typeface="Old Standard TT"/>
              </a:rPr>
              <a:t>Simulation design</a:t>
            </a:r>
            <a:endParaRPr sz="1500"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1295892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81" name="Google Shape;181;p29"/>
          <p:cNvSpPr txBox="1"/>
          <p:nvPr/>
        </p:nvSpPr>
        <p:spPr>
          <a:xfrm>
            <a:off x="311700" y="367703"/>
            <a:ext cx="85206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[1] M. Slawik, "The Trusted Cloud Transfer Protocol," 2013 IEEE 5th International Conference on Cloud Computing Technology and Science, Bristol, UK, 2013, pp. 203-208, doi: 10.1109/CloudCom.2013.126. [Accessed: 26-Feb-2023]</a:t>
            </a:r>
            <a:endParaRPr sz="950" dirty="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[2] S. Müller, D. Bermbach, S. Tai and F. Pallas, "Benchmarking the Performance Impact of Transport Layer Security in Cloud Database Systems," 2014 IEEE International Conference on Cloud Engineering, Boston, MA, USA, 2014, pp. 27-36, doi: 10.1109/IC2E.2014.48. [Accessed: 26-Feb-2023]</a:t>
            </a:r>
            <a:endParaRPr sz="950" dirty="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[3] M. Msahli, M. T. Hammi and A. Serhrouchni, "Safe box cloud authentication using TLS extension," 2015 International Conference on Cyber Security of Smart Cities, Industrial Control System and Communications (SSIC), Shanghai, China, 2015, pp. 1-6, doi: 10.1109/SSIC.2015.7245679. [Accessed: 26-Feb-2023]</a:t>
            </a:r>
            <a:endParaRPr sz="950" dirty="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[4] Jabir, Raja &amp; Khanji, Salam &amp; Ahmad, Liza &amp; Alfandi, Omar &amp; Said, Huwida. (2016). Analysis of cloud computing attacks and countermeasures. 1-1. 10.1109/ICACT.2016.7423295. [Accessed: 26-Feb-2023]</a:t>
            </a:r>
            <a:endParaRPr sz="950" dirty="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50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[5] Singh, I. D. (2013, December). Data Security in cloud oriented application using SSL/TLS protocol - IJAIEM. Data Security in Cloud Oriented Application Using SSL/TLS Protocol. Retrieved February 27, 2023, from https://ijaiem.org/volume2issue12/IJAIEM-2013-12-10-022.pdf [Accessed: 26-Feb-2023]</a:t>
            </a:r>
            <a:endParaRPr sz="950" dirty="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50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[6] Corelight. (n.d.). Corelight/plotcap: Plot packet and data rates over time given a PCAP file, with gnuplot. GitHub. Retrieved April 11, 2023, from https://github.com/corelight/plotcap </a:t>
            </a:r>
            <a:endParaRPr sz="950" dirty="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50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[7] HTTP vs HTTPS TEST. HTTP vs HTTPS - Test them both yourself. (n.d.). Retrieved April 11, 2023, from http://www.httpvshttps.com/ </a:t>
            </a:r>
            <a:endParaRPr sz="950" dirty="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50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[8] National Archives and Records Administration. (n.d.). The bill of rights: A transcription. National Archives and Records Administration. Retrieved April 11, 2023, from https://www.archives.gov/founding-docs/bill-of-rights-transcript </a:t>
            </a:r>
            <a:endParaRPr sz="950" dirty="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50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[9] Simon Fraser University. (n.d.). Retrieved April 11, 2023, from https://www.sfu.ca/ </a:t>
            </a:r>
            <a:endParaRPr sz="950" dirty="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[10] Thomas, M. (2021, January 17). HTTPS vs SSL vs TLS. Medium. Retrieved April 11, 2023, from https://medium.com/plain-and-simple/https-vs-ssl-vs-tls-8a0ad0604276</a:t>
            </a:r>
            <a:endParaRPr sz="950" dirty="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 dirty="0">
                <a:latin typeface="Century"/>
                <a:ea typeface="Century"/>
                <a:cs typeface="Century"/>
                <a:sym typeface="Century"/>
              </a:rPr>
              <a:t>[11]  J. F. Kurose and K. W. Ross, Computer networking: A top-down approach. Harlow: Pearson Education Limited, 2022.</a:t>
            </a:r>
            <a:endParaRPr sz="950" dirty="0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B70A41-9551-DA0E-FDE6-D9A2486D9F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431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Introduction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Overview 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Simulation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Results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Future Direction</a:t>
            </a:r>
            <a:endParaRPr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F52D9A-0A7D-F0BB-0EA1-8AA9A0EBF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65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Cloud Security: A shared responsibility model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Why is Cloud Security important?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Industry Leaders: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Cloudflare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Crowdstrike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VMware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Types: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Encryption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Identity Access Management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Firewall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Security monitoring </a:t>
            </a:r>
            <a:endParaRPr sz="20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5925" y="1742574"/>
            <a:ext cx="3732251" cy="2099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9C9EF9-FA77-3376-40CD-5314897CDD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132750" y="2769000"/>
            <a:ext cx="43107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Encryption: Purposeful scrambling of data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970481" y="168650"/>
            <a:ext cx="3837000" cy="1720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Encryption methods: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Secure Socket Layer (SSL)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Explicit connection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Transport Layer Security (TLS)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Implicit connection</a:t>
            </a:r>
            <a:endParaRPr dirty="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363" y="1999362"/>
            <a:ext cx="3625025" cy="21151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82" name="Google Shape;82;p16"/>
          <p:cNvSpPr txBox="1"/>
          <p:nvPr/>
        </p:nvSpPr>
        <p:spPr>
          <a:xfrm>
            <a:off x="4803254" y="3995013"/>
            <a:ext cx="4070581" cy="45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[10] Thomas, M. (2021, January 17). HTTPS vs SSL vs TLS. Medium.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55433-1D79-34A6-82A3-50B371451B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 Layer Security (TLS)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Encryption, authentication, integrity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Improves security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Instills trust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Easily deployed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311700" y="2920733"/>
            <a:ext cx="39999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Drawbacks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Dependence on intermediaries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Legal obligations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Can’t be used with HTTP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332" y="1489525"/>
            <a:ext cx="4183300" cy="2831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1" name="Google Shape;91;p17"/>
          <p:cNvSpPr txBox="1"/>
          <p:nvPr/>
        </p:nvSpPr>
        <p:spPr>
          <a:xfrm>
            <a:off x="4260767" y="4320825"/>
            <a:ext cx="460443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[11]  J. F. Kurose and K. W. Ross, Computer networking: A top-down approach.</a:t>
            </a:r>
            <a:endParaRPr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5B46CD-CD81-0813-1DDE-2A18585C3B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Experiment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54D67B-6951-79E2-FF04-4C07D026CF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99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- The Good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216825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Using the website “HTTP vs HTTPS” we can download 360 new non-cached through both HTTP and HTTPS.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Combined with wireshark to capture the data packets, and the command below to retrieve them, we can compare the different protocols.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PCAP files were saved from and graphed as well</a:t>
            </a:r>
            <a:endParaRPr/>
          </a:p>
        </p:txBody>
      </p:sp>
      <p:graphicFrame>
        <p:nvGraphicFramePr>
          <p:cNvPr id="103" name="Google Shape;103;p19"/>
          <p:cNvGraphicFramePr/>
          <p:nvPr/>
        </p:nvGraphicFramePr>
        <p:xfrm>
          <a:off x="170900" y="3784550"/>
          <a:ext cx="4091600" cy="306324"/>
        </p:xfrm>
        <a:graphic>
          <a:graphicData uri="http://schemas.openxmlformats.org/drawingml/2006/table">
            <a:tbl>
              <a:tblPr>
                <a:noFill/>
                <a:tableStyleId>{A84CDAE8-89A9-43D2-B02F-6522AC6ED6B6}</a:tableStyleId>
              </a:tblPr>
              <a:tblGrid>
                <a:gridCol w="40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curl </a:t>
                      </a:r>
                      <a:r>
                        <a:rPr lang="en" sz="110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http:</a:t>
                      </a:r>
                      <a:r>
                        <a:rPr lang="en" sz="1100">
                          <a:solidFill>
                            <a:srgbClr val="777777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//www.httpvshttps.com</a:t>
                      </a:r>
                      <a:endParaRPr sz="1100">
                        <a:latin typeface="Century"/>
                        <a:ea typeface="Century"/>
                        <a:cs typeface="Century"/>
                        <a:sym typeface="Century"/>
                      </a:endParaRPr>
                    </a:p>
                  </a:txBody>
                  <a:tcPr marL="63500" marR="63500" marT="63500" marB="63500">
                    <a:solidFill>
                      <a:srgbClr val="4444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" name="Google Shape;104;p19"/>
          <p:cNvSpPr txBox="1"/>
          <p:nvPr/>
        </p:nvSpPr>
        <p:spPr>
          <a:xfrm>
            <a:off x="170950" y="4168675"/>
            <a:ext cx="409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➔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Command to retrieve data from the link.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graphicFrame>
        <p:nvGraphicFramePr>
          <p:cNvPr id="105" name="Google Shape;105;p19"/>
          <p:cNvGraphicFramePr/>
          <p:nvPr>
            <p:extLst>
              <p:ext uri="{D42A27DB-BD31-4B8C-83A1-F6EECF244321}">
                <p14:modId xmlns:p14="http://schemas.microsoft.com/office/powerpoint/2010/main" val="1615714379"/>
              </p:ext>
            </p:extLst>
          </p:nvPr>
        </p:nvGraphicFramePr>
        <p:xfrm>
          <a:off x="4416500" y="174425"/>
          <a:ext cx="4653125" cy="4375785"/>
        </p:xfrm>
        <a:graphic>
          <a:graphicData uri="http://schemas.openxmlformats.org/drawingml/2006/table">
            <a:tbl>
              <a:tblPr>
                <a:noFill/>
                <a:tableStyleId>{A84CDAE8-89A9-43D2-B02F-6522AC6ED6B6}</a:tableStyleId>
              </a:tblPr>
              <a:tblGrid>
                <a:gridCol w="465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4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solidFill>
                            <a:srgbClr val="777777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&lt;!--</a:t>
                      </a:r>
                      <a:br>
                        <a:rPr lang="en" sz="900" dirty="0">
                          <a:solidFill>
                            <a:srgbClr val="777777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777777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Created November 2014</a:t>
                      </a:r>
                      <a:br>
                        <a:rPr lang="en" sz="900" dirty="0">
                          <a:solidFill>
                            <a:srgbClr val="777777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777777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chris@anthum.com</a:t>
                      </a:r>
                      <a:br>
                        <a:rPr lang="en" sz="900" dirty="0">
                          <a:solidFill>
                            <a:srgbClr val="777777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777777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www.anthum.com</a:t>
                      </a:r>
                      <a:br>
                        <a:rPr lang="en" sz="900" dirty="0">
                          <a:solidFill>
                            <a:srgbClr val="777777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777777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--&gt;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n" sz="900" b="1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html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n" sz="900" b="1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head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&lt;</a:t>
                      </a:r>
                      <a:r>
                        <a:rPr lang="en" sz="900" b="1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script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src=</a:t>
                      </a:r>
                      <a:r>
                        <a:rPr lang="en" sz="900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"https://www.httpvshttps.com/check-server.js"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&gt;&lt;/</a:t>
                      </a:r>
                      <a:r>
                        <a:rPr lang="en" sz="900" b="1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script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&lt;</a:t>
                      </a:r>
                      <a:r>
                        <a:rPr lang="en" sz="900" b="1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script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	 </a:t>
                      </a:r>
                      <a:r>
                        <a:rPr lang="en" sz="900" b="1" dirty="0">
                          <a:solidFill>
                            <a:srgbClr val="FFFFFF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function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900" b="1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log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(o) {</a:t>
                      </a:r>
                      <a:r>
                        <a:rPr lang="en" sz="900" b="1" dirty="0">
                          <a:solidFill>
                            <a:srgbClr val="FFFFFF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if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(</a:t>
                      </a:r>
                      <a:r>
                        <a:rPr lang="en" sz="900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console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 </a:t>
                      </a:r>
                      <a:r>
                        <a:rPr lang="en" sz="900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console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.log(o);}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	 </a:t>
                      </a:r>
                      <a:r>
                        <a:rPr lang="en" sz="900" b="1" dirty="0">
                          <a:solidFill>
                            <a:srgbClr val="FFFFFF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var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proto = </a:t>
                      </a:r>
                      <a:r>
                        <a:rPr lang="en" sz="900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window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.location.protocol;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	 proto = proto.substring(0,proto.length-1);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	 </a:t>
                      </a:r>
                      <a:r>
                        <a:rPr lang="en" sz="900" b="1" dirty="0">
                          <a:solidFill>
                            <a:srgbClr val="FFFFFF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function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900" b="1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setActiveMenu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() {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		 </a:t>
                      </a:r>
                      <a:r>
                        <a:rPr lang="en" sz="900" b="1" dirty="0">
                          <a:solidFill>
                            <a:srgbClr val="FFFFFF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if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(</a:t>
                      </a:r>
                      <a:r>
                        <a:rPr lang="en" sz="900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'http'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== proto) {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			 </a:t>
                      </a:r>
                      <a:r>
                        <a:rPr lang="en" sz="900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document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.getElementById(</a:t>
                      </a:r>
                      <a:r>
                        <a:rPr lang="en" sz="900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'menu-http'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).className += </a:t>
                      </a:r>
                      <a:r>
                        <a:rPr lang="en" sz="900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 active'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		 } </a:t>
                      </a:r>
                      <a:r>
                        <a:rPr lang="en" sz="900" b="1" dirty="0">
                          <a:solidFill>
                            <a:srgbClr val="FFFFFF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else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900" b="1" dirty="0">
                          <a:solidFill>
                            <a:srgbClr val="FFFFFF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if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(</a:t>
                      </a:r>
                      <a:r>
                        <a:rPr lang="en" sz="900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'https'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== proto) {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			 </a:t>
                      </a:r>
                      <a:r>
                        <a:rPr lang="en" sz="900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document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.getElementById(</a:t>
                      </a:r>
                      <a:r>
                        <a:rPr lang="en" sz="900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'menu-https'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).className += </a:t>
                      </a:r>
                      <a:r>
                        <a:rPr lang="en" sz="900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 active'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		 }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	 }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&lt;/</a:t>
                      </a:r>
                      <a:r>
                        <a:rPr lang="en" sz="900" b="1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script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b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&lt;</a:t>
                      </a:r>
                      <a:r>
                        <a:rPr lang="en" sz="900" b="1" dirty="0">
                          <a:solidFill>
                            <a:srgbClr val="DD8888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script</a:t>
                      </a: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endParaRPr sz="900" dirty="0">
                        <a:solidFill>
                          <a:srgbClr val="DDDDDD"/>
                        </a:solidFill>
                        <a:highlight>
                          <a:srgbClr val="444444"/>
                        </a:highlight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solidFill>
                            <a:srgbClr val="DDDDDD"/>
                          </a:solidFill>
                          <a:highlight>
                            <a:srgbClr val="444444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…</a:t>
                      </a:r>
                      <a:endParaRPr sz="900" dirty="0">
                        <a:solidFill>
                          <a:srgbClr val="DDDDDD"/>
                        </a:solidFill>
                        <a:highlight>
                          <a:srgbClr val="444444"/>
                        </a:highlight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3500" marR="63500" marT="63500" marB="63500">
                    <a:solidFill>
                      <a:srgbClr val="4444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6" name="Google Shape;106;p19"/>
          <p:cNvSpPr txBox="1"/>
          <p:nvPr/>
        </p:nvSpPr>
        <p:spPr>
          <a:xfrm>
            <a:off x="4416500" y="4568875"/>
            <a:ext cx="465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➔"/>
            </a:pPr>
            <a:r>
              <a:rPr lang="en" dirty="0">
                <a:latin typeface="Old Standard TT"/>
                <a:ea typeface="Old Standard TT"/>
                <a:cs typeface="Old Standard TT"/>
                <a:sym typeface="Old Standard TT"/>
              </a:rPr>
              <a:t>Portion of output from the command.</a:t>
            </a:r>
            <a:endParaRPr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4C2936-1D8F-633B-5675-C35FB2AFFE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25577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- The Bad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4832400" y="112952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Simulations in ns3 by default only use HTTP.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There will not be a uniform way to compare these results to any TLS encrypted data.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Encryption algorithms can be implemented in ns3, but do not interface well with a network simulation.</a:t>
            </a:r>
            <a:endParaRPr sz="1600"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00" y="868975"/>
            <a:ext cx="4571999" cy="405262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5523C-1D64-6125-582B-8E64BA798D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- The Results - HTTP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3625"/>
            <a:ext cx="4571999" cy="42255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63625"/>
            <a:ext cx="4572002" cy="422549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1" name="Google Shape;121;p21"/>
          <p:cNvSpPr txBox="1"/>
          <p:nvPr/>
        </p:nvSpPr>
        <p:spPr>
          <a:xfrm>
            <a:off x="0" y="4743300"/>
            <a:ext cx="457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Old Standard TT"/>
              <a:buChar char="➔"/>
            </a:pPr>
            <a:r>
              <a:rPr lang="en" sz="1000">
                <a:latin typeface="Old Standard TT"/>
                <a:ea typeface="Old Standard TT"/>
                <a:cs typeface="Old Standard TT"/>
                <a:sym typeface="Old Standard TT"/>
              </a:rPr>
              <a:t>http://www.httpvshttps.com</a:t>
            </a:r>
            <a:endParaRPr sz="1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4449158" y="4743300"/>
            <a:ext cx="457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Old Standard TT"/>
              <a:buChar char="➔"/>
            </a:pPr>
            <a:r>
              <a:rPr lang="en" sz="1000" dirty="0">
                <a:latin typeface="Old Standard TT"/>
                <a:ea typeface="Old Standard TT"/>
                <a:cs typeface="Old Standard TT"/>
                <a:sym typeface="Old Standard TT"/>
              </a:rPr>
              <a:t>http://gaia.cs.umass.edu/wireshark-labs/HTTP-wireshark-file3.html</a:t>
            </a:r>
            <a:endParaRPr sz="1000"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CCDC7-3D3C-5C76-7ADE-4199B01C70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1345</Words>
  <Application>Microsoft Office PowerPoint</Application>
  <PresentationFormat>On-screen Show (16:9)</PresentationFormat>
  <Paragraphs>136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Old Standard TT</vt:lpstr>
      <vt:lpstr>Arial</vt:lpstr>
      <vt:lpstr>Century</vt:lpstr>
      <vt:lpstr>Consolas</vt:lpstr>
      <vt:lpstr>Paperback</vt:lpstr>
      <vt:lpstr>PowerPoint Presentation</vt:lpstr>
      <vt:lpstr>Roadmap Introduction Overview  Simulation Results Future Direction</vt:lpstr>
      <vt:lpstr>Introduction Cloud Security: A shared responsibility model Why is Cloud Security important? Industry Leaders:  Cloudflare Crowdstrike  VMware  Types:  Encryption Identity Access Management  Firewall  Security monitoring </vt:lpstr>
      <vt:lpstr>Overview</vt:lpstr>
      <vt:lpstr>Transport Layer Security (TLS)</vt:lpstr>
      <vt:lpstr>The Experiment</vt:lpstr>
      <vt:lpstr>Simulation - The Good</vt:lpstr>
      <vt:lpstr>Simulation - The Bad</vt:lpstr>
      <vt:lpstr>Simulation - The Results - HTTP</vt:lpstr>
      <vt:lpstr>Simulation - The Results - TLS</vt:lpstr>
      <vt:lpstr>Simulation - The Results</vt:lpstr>
      <vt:lpstr>Discussion of Results</vt:lpstr>
      <vt:lpstr>Future Works</vt:lpstr>
      <vt:lpstr>Trusted Cloud Transfer Protocol (TCTP)</vt:lpstr>
      <vt:lpstr>Trusted Cloud Transfer Protocol (TCTP)</vt:lpstr>
      <vt:lpstr>Thanks</vt:lpstr>
      <vt:lpstr>Work Split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Alon Singh</cp:lastModifiedBy>
  <cp:revision>4</cp:revision>
  <dcterms:modified xsi:type="dcterms:W3CDTF">2023-04-13T19:34:16Z</dcterms:modified>
</cp:coreProperties>
</file>